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Arimo" panose="020B060402020202020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Kr2AHQyRCeq17ZLg/ID0Dkfv4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0d2faa7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0d2faa79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0d2faa79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0d2faa79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0d2faa79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60d2faa79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0d2faa79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60d2faa79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0d2faa79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0d2faa79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0d2faa79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0d2faa79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0d2faa79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60d2faa79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0d2faa79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60d2faa79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0d2faa79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0d2faa79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0d2faa79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0d2faa79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0d2faa79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60d2faa79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0d2faa797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360d2faa797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0d2faa79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60d2faa79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0d2faa79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0d2faa79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0d2faa79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60d2faa79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0d2faa79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0d2faa79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60d2faa797_1_10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g360d2faa797_1_10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g360d2faa797_1_10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g360d2faa797_1_10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g360d2faa797_1_10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g360d2faa797_1_1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g360d2faa797_1_10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" name="Google Shape;17;g360d2faa797_1_10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8" name="Google Shape;18;g360d2faa797_1_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360d2faa797_1_106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g360d2faa797_1_10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g360d2faa797_1_10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g360d2faa797_1_10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g360d2faa797_1_10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g360d2faa797_1_10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g360d2faa797_1_10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g360d2faa797_1_10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g360d2faa797_1_10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g360d2faa797_1_10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g360d2faa797_1_10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g360d2faa797_1_10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g360d2faa797_1_10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g360d2faa797_1_10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g360d2faa797_1_10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g360d2faa797_1_10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g360d2faa797_1_10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g360d2faa797_1_10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g360d2faa797_1_10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g360d2faa797_1_106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g360d2faa797_1_106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g360d2faa797_1_10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0d2faa797_1_1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360d2faa797_1_20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g360d2faa797_1_2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g360d2faa797_1_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g360d2faa797_1_2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g360d2faa797_1_2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g360d2faa797_1_2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g360d2faa797_1_2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g360d2faa797_1_2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g360d2faa797_1_2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g360d2faa797_1_2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g360d2faa797_1_2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g360d2faa797_1_2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g360d2faa797_1_2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g360d2faa797_1_2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g360d2faa797_1_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g360d2faa797_1_2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g360d2faa797_1_2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g360d2faa797_1_2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g360d2faa797_1_2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g360d2faa797_1_20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360d2faa797_1_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360d2faa797_1_42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g360d2faa797_1_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g360d2faa797_1_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g360d2faa797_1_4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g360d2faa797_1_42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360d2faa797_1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360d2faa797_1_4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g360d2faa797_1_4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g360d2faa797_1_4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g360d2faa797_1_4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g360d2faa797_1_49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360d2faa797_1_49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g360d2faa797_1_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360d2faa797_1_5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g360d2faa797_1_5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g360d2faa797_1_5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g360d2faa797_1_5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g360d2faa797_1_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360d2faa797_1_63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g360d2faa797_1_6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g360d2faa797_1_6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g360d2faa797_1_63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g360d2faa797_1_63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g360d2faa797_1_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360d2faa797_1_70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g360d2faa797_1_7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g360d2faa797_1_7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g360d2faa797_1_7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g360d2faa797_1_7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g360d2faa797_1_7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g360d2faa797_1_7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g360d2faa797_1_7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g360d2faa797_1_7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g360d2faa797_1_7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g360d2faa797_1_7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g360d2faa797_1_7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g360d2faa797_1_7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g360d2faa797_1_7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g360d2faa797_1_7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g360d2faa797_1_7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g360d2faa797_1_7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g360d2faa797_1_7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g360d2faa797_1_7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g360d2faa797_1_70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360d2faa797_1_7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360d2faa797_1_92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g360d2faa797_1_9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g360d2faa797_1_9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g360d2faa797_1_92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g360d2faa797_1_92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7" name="Google Shape;97;g360d2faa797_1_92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g360d2faa797_1_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360d2faa797_1_10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g360d2faa797_1_10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g360d2faa797_1_10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g360d2faa797_1_10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g360d2faa797_1_10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60d2faa797_1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g360d2faa797_1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g360d2faa797_1_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0d2faa797_1_0"/>
          <p:cNvSpPr txBox="1">
            <a:spLocks noGrp="1"/>
          </p:cNvSpPr>
          <p:nvPr>
            <p:ph type="ctrTitle"/>
          </p:nvPr>
        </p:nvSpPr>
        <p:spPr>
          <a:xfrm>
            <a:off x="4016575" y="2215500"/>
            <a:ext cx="78117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588"/>
              <a:buFont typeface="Arial"/>
              <a:buNone/>
            </a:pPr>
            <a:r>
              <a:rPr lang="es-PE" sz="3400" b="1">
                <a:latin typeface="Open Sans"/>
                <a:ea typeface="Open Sans"/>
                <a:cs typeface="Open Sans"/>
                <a:sym typeface="Open Sans"/>
              </a:rPr>
              <a:t>SISTEMA DE GESTIÓN DE PROCESOS </a:t>
            </a:r>
            <a:endParaRPr sz="3400"/>
          </a:p>
        </p:txBody>
      </p:sp>
      <p:sp>
        <p:nvSpPr>
          <p:cNvPr id="135" name="Google Shape;135;g360d2faa797_1_0"/>
          <p:cNvSpPr txBox="1">
            <a:spLocks noGrp="1"/>
          </p:cNvSpPr>
          <p:nvPr>
            <p:ph type="subTitle" idx="1"/>
          </p:nvPr>
        </p:nvSpPr>
        <p:spPr>
          <a:xfrm>
            <a:off x="5178067" y="3875855"/>
            <a:ext cx="4627500" cy="185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200" dirty="0"/>
              <a:t>Integrantes: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sz="15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/>
              <a:t>VASQUEZ CONDE JEAN PIERRE</a:t>
            </a:r>
            <a:br>
              <a:rPr lang="es-PE" sz="1500" dirty="0"/>
            </a:br>
            <a:endParaRPr lang="es-PE" sz="15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/>
              <a:t>TORRES ESCALANTE JHON JAIME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PE" sz="15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500" dirty="0"/>
              <a:t>PEREZ  VASQUEZ ALDAIR ANTONIO</a:t>
            </a:r>
          </a:p>
        </p:txBody>
      </p:sp>
      <p:pic>
        <p:nvPicPr>
          <p:cNvPr id="136" name="Google Shape;136;g360d2faa797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5993" y="179660"/>
            <a:ext cx="2448009" cy="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60d2faa797_1_0"/>
          <p:cNvSpPr txBox="1">
            <a:spLocks noGrp="1"/>
          </p:cNvSpPr>
          <p:nvPr>
            <p:ph type="subTitle" idx="1"/>
          </p:nvPr>
        </p:nvSpPr>
        <p:spPr>
          <a:xfrm>
            <a:off x="6083375" y="2890200"/>
            <a:ext cx="34908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/>
              <a:t>Curso: Estructura de datos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60d2faa797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00" y="1748650"/>
            <a:ext cx="5708325" cy="1929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6" name="Google Shape;206;g360d2faa797_0_20"/>
          <p:cNvSpPr txBox="1"/>
          <p:nvPr/>
        </p:nvSpPr>
        <p:spPr>
          <a:xfrm>
            <a:off x="521600" y="476250"/>
            <a:ext cx="6771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Buscar un proceso por su ID dentro de una lista enlazada de procesos y recorre la lista de procesos y devuelve un puntero al proceso que tiene el ID indicado. Si no encuentra ningún proceso con ese ID, devuelve NULL.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g360d2faa797_0_20"/>
          <p:cNvSpPr txBox="1"/>
          <p:nvPr/>
        </p:nvSpPr>
        <p:spPr>
          <a:xfrm>
            <a:off x="6229925" y="1950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Esto crea una función que devuelve un puntero a un proceso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8" name="Google Shape;208;g360d2faa797_0_20"/>
          <p:cNvCxnSpPr>
            <a:endCxn id="207" idx="1"/>
          </p:cNvCxnSpPr>
          <p:nvPr/>
        </p:nvCxnSpPr>
        <p:spPr>
          <a:xfrm>
            <a:off x="4379225" y="1966250"/>
            <a:ext cx="1850700" cy="29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g360d2faa797_0_20"/>
          <p:cNvSpPr/>
          <p:nvPr/>
        </p:nvSpPr>
        <p:spPr>
          <a:xfrm>
            <a:off x="6166725" y="1878225"/>
            <a:ext cx="3000000" cy="862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g360d2faa797_0_20"/>
          <p:cNvSpPr/>
          <p:nvPr/>
        </p:nvSpPr>
        <p:spPr>
          <a:xfrm>
            <a:off x="470275" y="443550"/>
            <a:ext cx="6646200" cy="7581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g360d2faa797_0_20"/>
          <p:cNvSpPr/>
          <p:nvPr/>
        </p:nvSpPr>
        <p:spPr>
          <a:xfrm>
            <a:off x="948425" y="4126375"/>
            <a:ext cx="5354700" cy="2363100"/>
          </a:xfrm>
          <a:prstGeom prst="snip1Rect">
            <a:avLst>
              <a:gd name="adj" fmla="val 233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u="sng"/>
              <a:t>Un libro en una estantería.</a:t>
            </a:r>
            <a:endParaRPr sz="12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Ejemplo: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1.Tienes una estantería con varios libros (cada libro tiene un ID).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2.Quieres encontrar un libro específico con un ID determinado.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3.Empiezas desde el primer libro (el de arriba).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4.Revisas si ese libro tiene el ID que buscas.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5.Si no, pasas al siguiente libro y repites.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/>
              <a:t>6.Si encuentras el libro con el ID, lo vuelves y terminas</a:t>
            </a:r>
            <a:r>
              <a:rPr lang="es-PE"/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360d2faa79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175" y="1547325"/>
            <a:ext cx="5932799" cy="2112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7" name="Google Shape;217;g360d2faa797_0_24"/>
          <p:cNvSpPr txBox="1"/>
          <p:nvPr/>
        </p:nvSpPr>
        <p:spPr>
          <a:xfrm>
            <a:off x="533975" y="577275"/>
            <a:ext cx="7752900" cy="83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La función que se muestra en la imagen se llama eliminar y forma parte de un sistema que gestiona una lista enlazada de procesos.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60d2faa797_0_24"/>
          <p:cNvSpPr/>
          <p:nvPr/>
        </p:nvSpPr>
        <p:spPr>
          <a:xfrm>
            <a:off x="355300" y="521775"/>
            <a:ext cx="7752900" cy="653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g360d2faa797_0_24"/>
          <p:cNvSpPr/>
          <p:nvPr/>
        </p:nvSpPr>
        <p:spPr>
          <a:xfrm>
            <a:off x="889650" y="3966625"/>
            <a:ext cx="8409900" cy="2543400"/>
          </a:xfrm>
          <a:prstGeom prst="snip1Rect">
            <a:avLst>
              <a:gd name="adj" fmla="val 1255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Una lista de músicas en una playlist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Ejemplo sencillo: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1.Tienes una lista de canciones en tu reproductor.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2.Quieres eliminar una canción con un ID específico.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3.Comienzas revisando la primera canción.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4.Si no es la que buscas, pasas a la siguiente.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5.Cuando encuentras la canción con ese ID, la eliminas y dejas que la siguiente tome su lugar.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6.Si no la encuentras en toda la lista, te avisas que no está.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360d2faa797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25" y="1695175"/>
            <a:ext cx="7889800" cy="17518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5" name="Google Shape;225;g360d2faa797_0_28"/>
          <p:cNvSpPr txBox="1"/>
          <p:nvPr/>
        </p:nvSpPr>
        <p:spPr>
          <a:xfrm>
            <a:off x="1375750" y="375225"/>
            <a:ext cx="6930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La función modificar Prioridad busca un proceso por su ID en una lista y, si lo encuentra, cambia su prioridad a un nuevo valor. Si no lo encuentra, muestra un mensaje de error.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6" name="Google Shape;226;g360d2faa797_0_28"/>
          <p:cNvSpPr/>
          <p:nvPr/>
        </p:nvSpPr>
        <p:spPr>
          <a:xfrm>
            <a:off x="1270000" y="375225"/>
            <a:ext cx="6838200" cy="9321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g360d2faa797_0_28"/>
          <p:cNvSpPr/>
          <p:nvPr/>
        </p:nvSpPr>
        <p:spPr>
          <a:xfrm>
            <a:off x="1186075" y="4067050"/>
            <a:ext cx="9580500" cy="2229600"/>
          </a:xfrm>
          <a:prstGeom prst="snip1Rect">
            <a:avLst>
              <a:gd name="adj" fmla="val 2973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Una lista de tareas con prioridad.</a:t>
            </a:r>
            <a:endParaRPr u="sng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Ejemplo: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1.Tienes una lista de tareas ("hacer la compra","estudiar","lavar") con diferentes niveles de prioridad.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2.Quieres cambiar la prioridad de una tarea específica.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3.Revisas cada tarea en orden.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4.Cuando encuentras la tarea que quieres modificar, ajustas su nivel de prioridad.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5.Si no la encuentras en toda la lista, te avisas que esa tarea no está.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360d2faa797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388" y="1719350"/>
            <a:ext cx="7508874" cy="206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3" name="Google Shape;233;g360d2faa797_0_32"/>
          <p:cNvSpPr txBox="1"/>
          <p:nvPr/>
        </p:nvSpPr>
        <p:spPr>
          <a:xfrm>
            <a:off x="1995175" y="649425"/>
            <a:ext cx="6771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PE">
                <a:solidFill>
                  <a:schemeClr val="lt1"/>
                </a:solidFill>
              </a:rPr>
              <a:t> Sirve para imprimir en pantalla todos los procesos almacenados en la lista, recorre la lista de procesos desde el primero hasta el último y muestra sus datos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g360d2faa797_0_32"/>
          <p:cNvSpPr/>
          <p:nvPr/>
        </p:nvSpPr>
        <p:spPr>
          <a:xfrm>
            <a:off x="1928150" y="613725"/>
            <a:ext cx="6838200" cy="683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g360d2faa797_0_32"/>
          <p:cNvSpPr/>
          <p:nvPr/>
        </p:nvSpPr>
        <p:spPr>
          <a:xfrm>
            <a:off x="831675" y="4209775"/>
            <a:ext cx="9414300" cy="22263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lista de contactos o tareas que quieres revisar o presentar.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Ejemplo: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1.Tienes una lista de personas con información como nombre, prioridad y memoria (o importancia).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2.Quieres imprimir o mostrar todos los datos de cada elemento.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3.Comienzas desde el primero y sigues revisando uno por 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4.Para cada elemento, imprimes su información (nombre, prioridad, memoria).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360d2faa79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700" y="1412700"/>
            <a:ext cx="8622076" cy="25407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1" name="Google Shape;241;g360d2faa797_0_36"/>
          <p:cNvSpPr txBox="1"/>
          <p:nvPr/>
        </p:nvSpPr>
        <p:spPr>
          <a:xfrm>
            <a:off x="1391250" y="324775"/>
            <a:ext cx="8852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Una cola de prioridad es una estructura donde los procesos se guardan ordenados según su prioridad.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El código se encarga de que cada nuevo proceso se inserte en la posición correcta, de forma que los de mayor prioridad se atiendan primero.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g360d2faa797_0_36"/>
          <p:cNvSpPr/>
          <p:nvPr/>
        </p:nvSpPr>
        <p:spPr>
          <a:xfrm>
            <a:off x="570600" y="4210175"/>
            <a:ext cx="11186400" cy="22581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“Es como en una fila de atención donde se atienden primero las tareas más importantes, y cada vez que agregas una nueva, la colocas en su lugar según su prioridad”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Ejemplo: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1.Tienes una lista de tareas con diferentes prioridades.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2.Quieres agregar una nueva tarea en orden según su prioridad.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3.Si la lista está vacía o la prioridad de la nueva tarea es mayor que la primera, la colocas 4.al inicio.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5.Si no, buscas en la lista el lugar correcto para insertarla según su prioridad, manteniendo el orden.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g360d2faa797_0_36"/>
          <p:cNvSpPr/>
          <p:nvPr/>
        </p:nvSpPr>
        <p:spPr>
          <a:xfrm>
            <a:off x="1219275" y="257975"/>
            <a:ext cx="8694300" cy="9525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360d2faa797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225" y="1257075"/>
            <a:ext cx="6463400" cy="18688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g360d2faa797_0_40"/>
          <p:cNvSpPr txBox="1"/>
          <p:nvPr/>
        </p:nvSpPr>
        <p:spPr>
          <a:xfrm>
            <a:off x="692725" y="519550"/>
            <a:ext cx="967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PE">
                <a:solidFill>
                  <a:schemeClr val="lt1"/>
                </a:solidFill>
              </a:rPr>
              <a:t>Elimina y muestra el proceso con mayor prioridad de la cola. Si la cola está vacía, lo indica con un mensaje.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g360d2faa797_0_40"/>
          <p:cNvSpPr/>
          <p:nvPr/>
        </p:nvSpPr>
        <p:spPr>
          <a:xfrm>
            <a:off x="997800" y="419400"/>
            <a:ext cx="8860500" cy="576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g360d2faa797_0_40"/>
          <p:cNvSpPr/>
          <p:nvPr/>
        </p:nvSpPr>
        <p:spPr>
          <a:xfrm>
            <a:off x="1606950" y="3620950"/>
            <a:ext cx="6656400" cy="1971600"/>
          </a:xfrm>
          <a:prstGeom prst="snip1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Una fila de personas esperando en una tienda.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1.La función revisa si hay personas en la fila.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2.Si no hay nadie, te dice que la fila está vacía.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3.Si hay alguien, atiendes a la primera persona (la de la cabeza de la fila).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4.Después, esa persona se va y pasas a atender a la siguiente en línea.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360d2faa797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75" y="1780875"/>
            <a:ext cx="8878475" cy="243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g360d2faa797_0_44"/>
          <p:cNvSpPr txBox="1"/>
          <p:nvPr/>
        </p:nvSpPr>
        <p:spPr>
          <a:xfrm>
            <a:off x="1183400" y="620575"/>
            <a:ext cx="1072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El método recorre e imprime todos los procesos en la cola de prioridad, mostrando su ID y su prioridad. Sirve para visualizar el estado actual de la cola.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g360d2faa797_0_44"/>
          <p:cNvSpPr/>
          <p:nvPr/>
        </p:nvSpPr>
        <p:spPr>
          <a:xfrm>
            <a:off x="1075350" y="530175"/>
            <a:ext cx="10361100" cy="7371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g360d2faa797_0_44"/>
          <p:cNvSpPr/>
          <p:nvPr/>
        </p:nvSpPr>
        <p:spPr>
          <a:xfrm>
            <a:off x="1695550" y="4759675"/>
            <a:ext cx="6313200" cy="14067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Una lista de tareas pendientes en tu teléfono.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1.Revisas cual tarea tienes en primer lugar.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2.La muestras o te acuerdas de ella.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3.Después, marcas esa tarea como hecha y pasas a la siguiente.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4.Si no hay tareas, dices que no hay más pendientes.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360d2faa797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650" y="1655400"/>
            <a:ext cx="8030150" cy="2813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g360d2faa797_0_48"/>
          <p:cNvSpPr txBox="1"/>
          <p:nvPr/>
        </p:nvSpPr>
        <p:spPr>
          <a:xfrm>
            <a:off x="824625" y="590925"/>
            <a:ext cx="1040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Este código gestiona una pila de bloques de memoria, donde cada nuevo bloque se coloca en la cima.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Sirve para simular asignaciones de memoria como en un sistema operativo, siguiendo el orden último en entrar, primero en salir.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g360d2faa797_0_48"/>
          <p:cNvSpPr/>
          <p:nvPr/>
        </p:nvSpPr>
        <p:spPr>
          <a:xfrm>
            <a:off x="755550" y="530175"/>
            <a:ext cx="10680900" cy="7371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g360d2faa797_0_48"/>
          <p:cNvSpPr/>
          <p:nvPr/>
        </p:nvSpPr>
        <p:spPr>
          <a:xfrm>
            <a:off x="2061050" y="4856525"/>
            <a:ext cx="6313200" cy="14067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u="sng"/>
              <a:t>Una estantería con libros apilados (una pila)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1.Cuando quieres guardar un libro, lo colocas en la parte superior de la pila.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2.Cuando quieres tomar un libro para leer, lo tomas de la parte superior.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3.La pila siempre crece o se reduce desde arriba, en orden.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360d2faa797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875" y="1769563"/>
            <a:ext cx="6411051" cy="26010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3" name="Google Shape;273;g360d2faa797_0_52"/>
          <p:cNvSpPr txBox="1"/>
          <p:nvPr/>
        </p:nvSpPr>
        <p:spPr>
          <a:xfrm>
            <a:off x="1479400" y="375250"/>
            <a:ext cx="9513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La función liberar() simula liberar memoria en orden LIFO, eliminando el bloque más reciente.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Sirve para gestionar memoria como lo hacen algunos sistemas reales.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Dato:LIFO es una forma de ordenar donde el último en entrar es el primero en salir, como una pila de platos.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g360d2faa797_0_52"/>
          <p:cNvSpPr/>
          <p:nvPr/>
        </p:nvSpPr>
        <p:spPr>
          <a:xfrm>
            <a:off x="1247025" y="286000"/>
            <a:ext cx="9164700" cy="1225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g360d2faa797_0_52"/>
          <p:cNvSpPr/>
          <p:nvPr/>
        </p:nvSpPr>
        <p:spPr>
          <a:xfrm>
            <a:off x="1162825" y="4675925"/>
            <a:ext cx="7343100" cy="5094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chemeClr val="dk1"/>
                </a:solidFill>
              </a:rPr>
              <a:t>Es la función encargada de eliminar el último bloque de memoria asignado (de la cima de la pila).</a:t>
            </a: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360d2faa797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75" y="1392749"/>
            <a:ext cx="7855925" cy="27283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1" name="Google Shape;281;g360d2faa797_0_56"/>
          <p:cNvSpPr txBox="1"/>
          <p:nvPr/>
        </p:nvSpPr>
        <p:spPr>
          <a:xfrm>
            <a:off x="968625" y="398250"/>
            <a:ext cx="8361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Muestra todos los bloques de memoria almacenados en la pila, empezando por el último que se asignó.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282" name="Google Shape;282;g360d2faa797_0_56"/>
          <p:cNvSpPr/>
          <p:nvPr/>
        </p:nvSpPr>
        <p:spPr>
          <a:xfrm>
            <a:off x="793950" y="239050"/>
            <a:ext cx="8310000" cy="834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g360d2faa797_0_56"/>
          <p:cNvSpPr/>
          <p:nvPr/>
        </p:nvSpPr>
        <p:spPr>
          <a:xfrm>
            <a:off x="1467638" y="4502150"/>
            <a:ext cx="8711400" cy="175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solidFill>
                  <a:schemeClr val="dk1"/>
                </a:solidFill>
              </a:rPr>
              <a:t>Sirve para: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solidFill>
                  <a:schemeClr val="dk1"/>
                </a:solidFill>
              </a:rPr>
              <a:t>A)Permite visualizar cuánta memoria ha sido asignada.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solidFill>
                  <a:schemeClr val="dk1"/>
                </a:solidFill>
              </a:rPr>
              <a:t>B)Es útil para monitorear el uso de recursos en estructuras tipo pila.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360d2faa797_1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175" y="3501625"/>
            <a:ext cx="8345065" cy="12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60d2faa797_1_132"/>
          <p:cNvSpPr/>
          <p:nvPr/>
        </p:nvSpPr>
        <p:spPr>
          <a:xfrm>
            <a:off x="1293213" y="626350"/>
            <a:ext cx="8991000" cy="26121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Se está usando listas de inicialización </a:t>
            </a:r>
            <a:r>
              <a:rPr lang="es-PE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{}</a:t>
            </a:r>
            <a:r>
              <a:rPr lang="es-PE" sz="1800">
                <a:solidFill>
                  <a:schemeClr val="dk1"/>
                </a:solidFill>
              </a:rPr>
              <a:t> que requieren </a:t>
            </a:r>
            <a:r>
              <a:rPr lang="es-PE" sz="1800" b="1">
                <a:solidFill>
                  <a:schemeClr val="dk1"/>
                </a:solidFill>
              </a:rPr>
              <a:t>C++11 o superior</a:t>
            </a:r>
            <a:r>
              <a:rPr lang="es-PE" sz="1800">
                <a:solidFill>
                  <a:schemeClr val="dk1"/>
                </a:solidFill>
              </a:rPr>
              <a:t>, pero el compilador no está configurado para ese estándar. Solución: activa </a:t>
            </a:r>
            <a:r>
              <a:rPr lang="es-PE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-std=c++11</a:t>
            </a:r>
            <a:r>
              <a:rPr lang="es-PE" sz="1800">
                <a:solidFill>
                  <a:schemeClr val="dk1"/>
                </a:solidFill>
              </a:rPr>
              <a:t> en las opciones del compilador.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360d2faa797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75" y="152400"/>
            <a:ext cx="6885126" cy="65531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9" name="Google Shape;289;g360d2faa797_0_60"/>
          <p:cNvSpPr txBox="1"/>
          <p:nvPr/>
        </p:nvSpPr>
        <p:spPr>
          <a:xfrm>
            <a:off x="8269425" y="2433225"/>
            <a:ext cx="3250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lt1"/>
                </a:solidFill>
                <a:highlight>
                  <a:schemeClr val="dk1"/>
                </a:highlight>
              </a:rPr>
              <a:t>Este es el </a:t>
            </a:r>
            <a:r>
              <a:rPr lang="es-PE" sz="2000" b="1">
                <a:solidFill>
                  <a:schemeClr val="lt1"/>
                </a:solidFill>
                <a:highlight>
                  <a:schemeClr val="dk1"/>
                </a:highlight>
              </a:rPr>
              <a:t>menú principal</a:t>
            </a:r>
            <a:r>
              <a:rPr lang="es-PE" sz="2000">
                <a:solidFill>
                  <a:schemeClr val="lt1"/>
                </a:solidFill>
                <a:highlight>
                  <a:schemeClr val="dk1"/>
                </a:highlight>
              </a:rPr>
              <a:t> de un sistema de simulación para la gestión de procesos y memoria.</a:t>
            </a:r>
            <a:endParaRPr sz="23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90" name="Google Shape;290;g360d2faa797_0_60"/>
          <p:cNvSpPr/>
          <p:nvPr/>
        </p:nvSpPr>
        <p:spPr>
          <a:xfrm>
            <a:off x="8063825" y="2374725"/>
            <a:ext cx="3573300" cy="15405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360d2faa797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50" y="152400"/>
            <a:ext cx="8209376" cy="655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360d2faa797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50" y="785550"/>
            <a:ext cx="9514551" cy="36128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1" name="Google Shape;301;g360d2faa797_0_68"/>
          <p:cNvSpPr txBox="1"/>
          <p:nvPr/>
        </p:nvSpPr>
        <p:spPr>
          <a:xfrm>
            <a:off x="1338125" y="4958075"/>
            <a:ext cx="9152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PE">
                <a:solidFill>
                  <a:schemeClr val="lt1"/>
                </a:solidFill>
              </a:rPr>
              <a:t>El programa permite gestionar procesos (crear, eliminar, buscar, modificar, mostrar), simular una cola de prioridad para ejecutar procesos según urgencia, y manejar asignación/liberación de memoria usando una pila (LIFO).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g360d2faa797_0_68"/>
          <p:cNvSpPr/>
          <p:nvPr/>
        </p:nvSpPr>
        <p:spPr>
          <a:xfrm>
            <a:off x="953025" y="4830425"/>
            <a:ext cx="9684600" cy="903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"/>
          <p:cNvSpPr/>
          <p:nvPr/>
        </p:nvSpPr>
        <p:spPr>
          <a:xfrm>
            <a:off x="1010525" y="943825"/>
            <a:ext cx="4286400" cy="46758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rgbClr val="FF0000"/>
                </a:solidFill>
              </a:rPr>
              <a:t>#include &lt;iostream&gt;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Incluye la biblioteca de entrada/salida estándar de C++.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dk1"/>
                </a:solidFill>
              </a:rPr>
              <a:t>Ejemplo: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-PE" sz="1800">
                <a:solidFill>
                  <a:schemeClr val="dk1"/>
                </a:solidFill>
              </a:rPr>
              <a:t>Permite usar: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2.  cout → para imprimir en pantalla.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3. cin → para leer desde teclado.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4. endl → para saltos de línea.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6756950" y="943825"/>
            <a:ext cx="4560300" cy="47481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rgbClr val="FF0000"/>
                </a:solidFill>
              </a:rPr>
              <a:t>#include &lt;cstring&gt;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Incluye funciones para trabajar con cadenas de caracteres tipo C (char[]).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Permite usar funciones como: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strlen() → longitud de una cadena.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strcpy() → copiar cadenas.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strcmp() → comparar cadenas.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strcat() → concatenar cadenas.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575" y="472325"/>
            <a:ext cx="6004451" cy="32667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5" name="Google Shape;155;p3"/>
          <p:cNvSpPr/>
          <p:nvPr/>
        </p:nvSpPr>
        <p:spPr>
          <a:xfrm>
            <a:off x="6037200" y="0"/>
            <a:ext cx="5958900" cy="5418300"/>
          </a:xfrm>
          <a:prstGeom prst="leftArrow">
            <a:avLst>
              <a:gd name="adj1" fmla="val 50000"/>
              <a:gd name="adj2" fmla="val 697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 b="1">
                <a:solidFill>
                  <a:schemeClr val="dk1"/>
                </a:solidFill>
              </a:rPr>
              <a:t>1.Declara una función que recibe un mensaje (mensaje) y devuelve un número entero 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 b="1">
                <a:solidFill>
                  <a:schemeClr val="dk1"/>
                </a:solidFill>
              </a:rPr>
              <a:t>2.Inicia un bucle infinito que solo se rompe cuando el usuario ingresa un número válido.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 b="1">
                <a:solidFill>
                  <a:schemeClr val="dk1"/>
                </a:solidFill>
              </a:rPr>
              <a:t>3.Verifica si ocurrió un error al leer (por ejemplo, si el usuario ingresó texto o símbolos no válidos).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 b="1">
                <a:solidFill>
                  <a:schemeClr val="dk1"/>
                </a:solidFill>
              </a:rPr>
              <a:t>4.Limpia el estado de error del “cin” para poder usarlo de nuevo.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000" b="1">
                <a:solidFill>
                  <a:schemeClr val="dk1"/>
                </a:solidFill>
              </a:rPr>
              <a:t>5.Limpia el teclado descartando hasta 1000 caracteres o hasta que se presione Enter, para evitar basura en la entrada.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464725" y="4566225"/>
            <a:ext cx="7951932" cy="164516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>
                <a:solidFill>
                  <a:schemeClr val="dk1"/>
                </a:solidFill>
              </a:rPr>
              <a:t>Limpia lo que el usuario haya escrito después del número para evitar errores en futuras lecturas.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4022"/>
            <a:ext cx="6460135" cy="240089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4"/>
          <p:cNvSpPr txBox="1"/>
          <p:nvPr/>
        </p:nvSpPr>
        <p:spPr>
          <a:xfrm>
            <a:off x="458267" y="318760"/>
            <a:ext cx="6155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Agrupa varios datos relacionados con un proceso del sistema, como su ID, nombre, prioridad, memoria y un puntero al siguiente proceso (útil para listas enlazadas).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6573422" y="1822475"/>
            <a:ext cx="3754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chemeClr val="dk1"/>
                </a:solidFill>
                <a:highlight>
                  <a:srgbClr val="E06666"/>
                </a:highlight>
              </a:rPr>
              <a:t>Esto significa que se está reservando espacio para una </a:t>
            </a:r>
            <a:r>
              <a:rPr lang="es-PE" sz="1800" b="1">
                <a:solidFill>
                  <a:schemeClr val="dk1"/>
                </a:solidFill>
                <a:highlight>
                  <a:srgbClr val="E06666"/>
                </a:highlight>
                <a:latin typeface="Arial"/>
                <a:ea typeface="Arial"/>
                <a:cs typeface="Arial"/>
                <a:sym typeface="Arial"/>
              </a:rPr>
              <a:t>cadena de texto</a:t>
            </a:r>
            <a:r>
              <a:rPr lang="es-PE" sz="1800" b="1">
                <a:solidFill>
                  <a:schemeClr val="dk1"/>
                </a:solidFill>
                <a:highlight>
                  <a:srgbClr val="E06666"/>
                </a:highlight>
              </a:rPr>
              <a:t> de hasta 49 caracteres</a:t>
            </a:r>
            <a:endParaRPr sz="1800" b="1">
              <a:solidFill>
                <a:schemeClr val="dk1"/>
              </a:solidFill>
              <a:highlight>
                <a:srgbClr val="E06666"/>
              </a:highlight>
            </a:endParaRPr>
          </a:p>
        </p:txBody>
      </p:sp>
      <p:cxnSp>
        <p:nvCxnSpPr>
          <p:cNvPr id="164" name="Google Shape;164;p4"/>
          <p:cNvCxnSpPr>
            <a:stCxn id="163" idx="1"/>
          </p:cNvCxnSpPr>
          <p:nvPr/>
        </p:nvCxnSpPr>
        <p:spPr>
          <a:xfrm flipH="1">
            <a:off x="4700522" y="2422775"/>
            <a:ext cx="1872900" cy="13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4"/>
          <p:cNvSpPr/>
          <p:nvPr/>
        </p:nvSpPr>
        <p:spPr>
          <a:xfrm>
            <a:off x="342825" y="130950"/>
            <a:ext cx="5960400" cy="12990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217975" y="3952550"/>
            <a:ext cx="7158300" cy="2136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800">
                <a:solidFill>
                  <a:schemeClr val="dk1"/>
                </a:solidFill>
              </a:rPr>
              <a:t>Permite enlazar este proceso con otro, como en una lista enlazada (útil para colas de procesos).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/>
          <p:nvPr/>
        </p:nvSpPr>
        <p:spPr>
          <a:xfrm>
            <a:off x="946725" y="564175"/>
            <a:ext cx="8747136" cy="58737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Ejemplo: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*Si estás haciendo un programa que maneja varios procesos del sistema (como el Administrador de Tareas), cada proceso puede tener un nombre como: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-"Spotify"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-"Visual Studio Code"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-"Calculadora"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-"Steam"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PE" sz="1600">
                <a:solidFill>
                  <a:schemeClr val="dk1"/>
                </a:solidFill>
              </a:rPr>
              <a:t>Entonces usas char nombre[50]; para guardar esos nombres en la memoria del programa.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3850" y="650925"/>
            <a:ext cx="1962225" cy="11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2275" y="5052100"/>
            <a:ext cx="2463802" cy="13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00" y="205825"/>
            <a:ext cx="1826526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733" y="1937741"/>
            <a:ext cx="7484533" cy="176800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0" name="Google Shape;180;p6"/>
          <p:cNvSpPr/>
          <p:nvPr/>
        </p:nvSpPr>
        <p:spPr>
          <a:xfrm>
            <a:off x="605725" y="260850"/>
            <a:ext cx="67260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Una cola es una estructura donde los datos se atienden en el orden en que llegan: el primero en entrar es el primero en salir.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 txBox="1"/>
          <p:nvPr/>
        </p:nvSpPr>
        <p:spPr>
          <a:xfrm>
            <a:off x="2784624" y="4532775"/>
            <a:ext cx="62061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</a:rPr>
              <a:t>Ej</a:t>
            </a:r>
            <a:r>
              <a:rPr lang="es-PE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emplo de  </a:t>
            </a:r>
            <a:r>
              <a:rPr lang="es-PE" sz="1900">
                <a:solidFill>
                  <a:schemeClr val="lt1"/>
                </a:solidFill>
              </a:rPr>
              <a:t>Nodo Cola</a:t>
            </a:r>
            <a:r>
              <a:rPr lang="es-PE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900">
                <a:solidFill>
                  <a:schemeClr val="lt1"/>
                </a:solidFill>
              </a:rPr>
              <a:t>-</a:t>
            </a:r>
            <a:r>
              <a:rPr lang="es-PE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 como una persona formada en una fila, con su información, y sabiendo quién va después. Así se forma una cola de espera, justo como en la vida diaria.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342825" y="130950"/>
            <a:ext cx="7062000" cy="12990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2122300" y="4100175"/>
            <a:ext cx="7239000" cy="2419800"/>
          </a:xfrm>
          <a:prstGeom prst="bevel">
            <a:avLst>
              <a:gd name="adj" fmla="val 12500"/>
            </a:avLst>
          </a:prstGeom>
          <a:noFill/>
          <a:ln w="7620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00" y="2302663"/>
            <a:ext cx="5158150" cy="19264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" name="Google Shape;189;p7"/>
          <p:cNvSpPr txBox="1"/>
          <p:nvPr/>
        </p:nvSpPr>
        <p:spPr>
          <a:xfrm>
            <a:off x="549225" y="710700"/>
            <a:ext cx="53109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Define un </a:t>
            </a:r>
            <a:r>
              <a:rPr lang="es-PE" sz="1100" b="1">
                <a:solidFill>
                  <a:schemeClr val="lt1"/>
                </a:solidFill>
              </a:rPr>
              <a:t>nodo</a:t>
            </a:r>
            <a:r>
              <a:rPr lang="es-PE" sz="1100">
                <a:solidFill>
                  <a:schemeClr val="lt1"/>
                </a:solidFill>
              </a:rPr>
              <a:t> para una </a:t>
            </a:r>
            <a:r>
              <a:rPr lang="es-PE" sz="1100" b="1">
                <a:solidFill>
                  <a:schemeClr val="lt1"/>
                </a:solidFill>
              </a:rPr>
              <a:t>pila enlazada</a:t>
            </a:r>
            <a:r>
              <a:rPr lang="es-PE" sz="1100">
                <a:solidFill>
                  <a:schemeClr val="lt1"/>
                </a:solidFill>
              </a:rPr>
              <a:t>. Una pila es una estructura donde los datos se apilan uno encima del otro y solo se puede acceder (agregar o quitar) al último que se colocó.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0" name="Google Shape;190;p7"/>
          <p:cNvSpPr txBox="1"/>
          <p:nvPr/>
        </p:nvSpPr>
        <p:spPr>
          <a:xfrm>
            <a:off x="7982375" y="2089075"/>
            <a:ext cx="33765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Ejemplo: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Imaginar una pila de platos en la cocina.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Cada plato en la pila tiene una memoria (o información adicional, como el tamaño o la etiqueta) y apunta al siguiente plato en la pila. La pila se construye colocando nuevos platos en la parte superior, y cuando quieres usar un plato, lo retiras de la parte superior.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En términos sencillos: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memoria: sería la información del plato, por ejemplo, el tamaño.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>
                <a:solidFill>
                  <a:schemeClr val="lt1"/>
                </a:solidFill>
              </a:rPr>
              <a:t>siguiente: sería el siguiente plato en la pila.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7291550" y="1557075"/>
            <a:ext cx="4602900" cy="3871800"/>
          </a:xfrm>
          <a:prstGeom prst="bevel">
            <a:avLst>
              <a:gd name="adj" fmla="val 12500"/>
            </a:avLst>
          </a:prstGeom>
          <a:noFill/>
          <a:ln w="7620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308025" y="432900"/>
            <a:ext cx="5718600" cy="12990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360d2faa797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525" y="1390225"/>
            <a:ext cx="6726625" cy="20647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8" name="Google Shape;198;g360d2faa797_0_10"/>
          <p:cNvSpPr txBox="1"/>
          <p:nvPr/>
        </p:nvSpPr>
        <p:spPr>
          <a:xfrm>
            <a:off x="536875" y="460700"/>
            <a:ext cx="846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solidFill>
                  <a:schemeClr val="lt1"/>
                </a:solidFill>
              </a:rPr>
              <a:t>Define una estructura que gestiona procesos en forma de lista enlazada simple, y contiene una función para insertar un nuevo proceso al final de dicha lista.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g360d2faa797_0_10"/>
          <p:cNvSpPr/>
          <p:nvPr/>
        </p:nvSpPr>
        <p:spPr>
          <a:xfrm>
            <a:off x="1009975" y="3698925"/>
            <a:ext cx="7990800" cy="27186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Ejemplo: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u="sng"/>
              <a:t>Imagina que tienes una lista de tareas que agregar en orden.</a:t>
            </a:r>
            <a:endParaRPr sz="11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1.La lista empieza vacía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2.Cuando tienes una nueva tarea, la metes en la lista.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3.Si la lista está vacía, esa tarea será la primera.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4.Y si no, buscas el final de la lista y agregas la nueva tarea allí.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Cómo funciona en tu código: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u="sng"/>
              <a:t>primer es la primer tarea en la lista.</a:t>
            </a:r>
            <a:endParaRPr sz="11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a)Cuando agregas una tarea (nuevo):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b)Si la lista está vacía, esa tarea pasa a ser la primera.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/>
              <a:t>c)Si no, recorres las tareas ya existentes hasta llegar al final y colocas la nueva al final.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g360d2faa797_0_10"/>
          <p:cNvSpPr/>
          <p:nvPr/>
        </p:nvSpPr>
        <p:spPr>
          <a:xfrm>
            <a:off x="338925" y="372275"/>
            <a:ext cx="8600100" cy="774000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1861</Words>
  <Application>Microsoft Office PowerPoint</Application>
  <PresentationFormat>Panorámica</PresentationFormat>
  <Paragraphs>173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Lato</vt:lpstr>
      <vt:lpstr>Arial</vt:lpstr>
      <vt:lpstr>Open Sans</vt:lpstr>
      <vt:lpstr>Arimo</vt:lpstr>
      <vt:lpstr>Montserrat</vt:lpstr>
      <vt:lpstr>Focus</vt:lpstr>
      <vt:lpstr>SISTEMA DE GESTIÓN DE PROCESOS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GESTIÓN DE PROCESOS </dc:title>
  <dc:creator>ERICK MARVIL HUAYLLANI OTAROLA</dc:creator>
  <cp:lastModifiedBy>Usuario</cp:lastModifiedBy>
  <cp:revision>3</cp:revision>
  <dcterms:created xsi:type="dcterms:W3CDTF">2025-06-05T02:16:21Z</dcterms:created>
  <dcterms:modified xsi:type="dcterms:W3CDTF">2025-11-03T08:18:47Z</dcterms:modified>
</cp:coreProperties>
</file>